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2" r:id="rId6"/>
  </p:sldMasterIdLst>
  <p:notesMasterIdLst>
    <p:notesMasterId r:id="rId12"/>
  </p:notesMasterIdLst>
  <p:sldIdLst>
    <p:sldId id="258" r:id="rId7"/>
    <p:sldId id="1437" r:id="rId8"/>
    <p:sldId id="1438" r:id="rId9"/>
    <p:sldId id="259" r:id="rId10"/>
    <p:sldId id="261" r:id="rId11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E02E0-1824-847E-06CB-DCCC37DE3245}" v="18" dt="2024-10-14T10:12:59.725"/>
    <p1510:client id="{D2A8A351-731A-4010-A38C-F9929F9E443E}" v="29" dt="2024-10-14T20:49:50.412"/>
    <p1510:client id="{F130FB7B-EA6B-E056-7241-BF4CDB4F0C4C}" v="1" dt="2024-10-14T20:48:16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3DCF0-7836-4247-A4D9-7E297BA9840A}" type="datetimeFigureOut">
              <a:rPr lang="en-CH" smtClean="0"/>
              <a:t>10/15/2024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EBF73-A104-43DD-BA3B-2323123512B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7305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BF73-A104-43DD-BA3B-2323123512B6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098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/>
              <a:t>Cover – Insert title</a:t>
            </a:r>
            <a:endParaRPr lang="en-FR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26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1E8E-B63B-2812-4914-7B39E38C7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65A07-4D49-E8EF-40E0-498B3F03B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7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CE9B65-7C16-AD40-4E8F-376EFB31D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EF2646-4A29-9DC6-94A1-9C78C840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71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CBA443-1DB4-591B-10FB-89F19A331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884739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F71B37-838A-25F4-2891-96F126B3BD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1085" y="1285432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64250E-B7FE-5C77-8772-835E1D3B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85" y="2260315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79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51E2-0AA8-B538-88F2-E8FEE73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Comparison Slide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E506-04E4-4D79-51C0-DE1A5396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EB5BD-B42E-8768-14F6-DA6AD364E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263CD-AEDB-2834-CF69-D950F370B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0949F-23D7-43BC-86B5-A59EEC23A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310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D8F-B49C-E9AF-967A-FE2625C11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CC6D77E-AF65-470D-B774-7812FAD3C4A3}"/>
              </a:ext>
            </a:extLst>
          </p:cNvPr>
          <p:cNvSpPr txBox="1"/>
          <p:nvPr userDrawn="1"/>
        </p:nvSpPr>
        <p:spPr>
          <a:xfrm>
            <a:off x="3824879" y="5024143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151650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1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ge to Edge Photo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3ED7F9-AC2F-AB90-E59E-6D3DCE7D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078" y="1013439"/>
            <a:ext cx="4274474" cy="16002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6C12E21-29DC-AD1F-41A5-AE890AAD2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90053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4530C31-AD13-5759-E472-94A0E491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078" y="2941814"/>
            <a:ext cx="4274474" cy="2667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0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6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9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71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85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02E4A1E-1EB0-0593-1C8D-3884AC9BB310}"/>
              </a:ext>
            </a:extLst>
          </p:cNvPr>
          <p:cNvSpPr txBox="1"/>
          <p:nvPr userDrawn="1"/>
        </p:nvSpPr>
        <p:spPr>
          <a:xfrm>
            <a:off x="3824879" y="4572080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37578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3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D252D8-47A9-4F50-0A77-F7F2B5C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Cover – Insert title</a:t>
            </a:r>
            <a:endParaRPr lang="en-FR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4E0E61-AEC0-9130-9970-54CD0B1F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59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6C007C7-A317-B3BD-4F67-1F0F9741F8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256854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8A9C213-3E26-B848-BF1A-9E6EC69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#2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331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0" r:id="rId4"/>
    <p:sldLayoutId id="2147483665" r:id="rId5"/>
    <p:sldLayoutId id="2147483671" r:id="rId6"/>
    <p:sldLayoutId id="2147483681" r:id="rId7"/>
    <p:sldLayoutId id="2147483684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blue rectangle&#10;&#10;Description automatically generated">
            <a:extLst>
              <a:ext uri="{FF2B5EF4-FFF2-40B4-BE49-F238E27FC236}">
                <a16:creationId xmlns:a16="http://schemas.microsoft.com/office/drawing/2014/main" id="{9E8A25AD-8EE8-C80F-37B6-E5BC4C2CBA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019" y="-127590"/>
            <a:ext cx="12195019" cy="699622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F8C2-75E9-6016-486F-1EAB5024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#3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308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  <p:sldLayoutId id="2147483675" r:id="rId3"/>
    <p:sldLayoutId id="2147483676" r:id="rId4"/>
    <p:sldLayoutId id="2147483679" r:id="rId5"/>
    <p:sldLayoutId id="2147483677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1F7C8-B977-11A8-F895-8D99CAC0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Photography Slides</a:t>
            </a:r>
            <a:endParaRPr lang="en-FR"/>
          </a:p>
        </p:txBody>
      </p:sp>
      <p:pic>
        <p:nvPicPr>
          <p:cNvPr id="11" name="Picture 10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D4FDA4F3-78CD-1AB6-C649-9A0EF319D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viewer/68923?viewer=picture#page=202&amp;viewer=picture&amp;o=bookmark&amp;n=0&amp;q=" TargetMode="External"/><Relationship Id="rId2" Type="http://schemas.openxmlformats.org/officeDocument/2006/relationships/hyperlink" Target="https://library.wmo.int/viewer/68923?viewer=picture#page=45&amp;viewer=picture&amp;o=bookmark&amp;n=0&amp;q=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etings.wmo.int/RA-6-19/_layouts/15/WopiFrame.aspx?sourcedoc=%7b6E1E41F5-73F5-4719-8505-6CF9309A9F17%7d&amp;file=RA-VI-19(I)-INF03-3-1-REGIONAL-WIGOS-CENTRES_en.docx&amp;action=default" TargetMode="External"/><Relationship Id="rId4" Type="http://schemas.openxmlformats.org/officeDocument/2006/relationships/hyperlink" Target="https://meetings.wmo.int/EC-78/_layouts/15/WopiFrame.aspx?sourcedoc=%7b262C1920-F1AA-47DA-837D-2B3E5DC5B0D7%7d&amp;file=EC-78-d04-1-2(1)-WIGOS-MANUAL-AMENDMENTS-approved_en.docx&amp;action=defaul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245CB-8405-A558-B8C4-124E103C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319" y="711200"/>
            <a:ext cx="10203228" cy="4398652"/>
          </a:xfrm>
        </p:spPr>
        <p:txBody>
          <a:bodyPr/>
          <a:lstStyle/>
          <a:p>
            <a:pPr algn="ctr"/>
            <a:r>
              <a:rPr lang="fr-FR" dirty="0"/>
              <a:t>Draft </a:t>
            </a:r>
            <a:r>
              <a:rPr lang="fr-FR" dirty="0" err="1"/>
              <a:t>Resolution</a:t>
            </a:r>
            <a:r>
              <a:rPr lang="fr-FR" dirty="0"/>
              <a:t> 3.3.1/1 (RA VI-19(I))</a:t>
            </a:r>
            <a:br>
              <a:rPr lang="fr-FR" dirty="0"/>
            </a:br>
            <a:br>
              <a:rPr lang="fr-FR" dirty="0"/>
            </a:br>
            <a:r>
              <a:rPr lang="fr-FR" sz="3600" dirty="0" err="1"/>
              <a:t>Establishing</a:t>
            </a:r>
            <a:br>
              <a:rPr lang="en-CH" sz="3600" dirty="0"/>
            </a:br>
            <a:r>
              <a:rPr lang="fr-FR" sz="3600" dirty="0" err="1"/>
              <a:t>Regional</a:t>
            </a:r>
            <a:r>
              <a:rPr lang="fr-FR" sz="3600" dirty="0"/>
              <a:t> WMO Integrated Global </a:t>
            </a:r>
            <a:r>
              <a:rPr lang="fr-FR" sz="3600" dirty="0" err="1"/>
              <a:t>Observing</a:t>
            </a:r>
            <a:r>
              <a:rPr lang="fr-FR" sz="3600" dirty="0"/>
              <a:t> System (WIGOS) Centres</a:t>
            </a:r>
            <a:r>
              <a:rPr lang="en-CH" sz="3600" dirty="0"/>
              <a:t> </a:t>
            </a:r>
            <a:r>
              <a:rPr lang="fr-FR" sz="3600" dirty="0"/>
              <a:t>in </a:t>
            </a:r>
            <a:r>
              <a:rPr lang="fr-FR" sz="3600" dirty="0" err="1"/>
              <a:t>Region</a:t>
            </a:r>
            <a:r>
              <a:rPr lang="fr-FR" sz="3600" dirty="0"/>
              <a:t> VI</a:t>
            </a:r>
            <a:br>
              <a:rPr lang="en-CH" sz="3600" dirty="0"/>
            </a:br>
            <a:r>
              <a:rPr lang="fr-FR" sz="3600" dirty="0"/>
              <a:t>in pilot mode</a:t>
            </a:r>
          </a:p>
        </p:txBody>
      </p:sp>
    </p:spTree>
    <p:extLst>
      <p:ext uri="{BB962C8B-B14F-4D97-AF65-F5344CB8AC3E}">
        <p14:creationId xmlns:p14="http://schemas.microsoft.com/office/powerpoint/2010/main" val="382367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131535"/>
            <a:ext cx="10486975" cy="8720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Regional Implementation of WIGOS</a:t>
            </a:r>
          </a:p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200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Status of RWCs establishment 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B93DA4FF-756A-94E6-C9F1-EED6FF3B0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9" t="3069" r="2661" b="4819"/>
          <a:stretch/>
        </p:blipFill>
        <p:spPr>
          <a:xfrm>
            <a:off x="2089673" y="989720"/>
            <a:ext cx="8012653" cy="5539419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AD679014-BA1E-9FD9-BD45-C64DB340D6FC}"/>
              </a:ext>
            </a:extLst>
          </p:cNvPr>
          <p:cNvSpPr/>
          <p:nvPr/>
        </p:nvSpPr>
        <p:spPr>
          <a:xfrm>
            <a:off x="475153" y="4206610"/>
            <a:ext cx="3398822" cy="1669939"/>
          </a:xfrm>
          <a:prstGeom prst="borderCallout1">
            <a:avLst>
              <a:gd name="adj1" fmla="val 51254"/>
              <a:gd name="adj2" fmla="val 100183"/>
              <a:gd name="adj3" fmla="val -52754"/>
              <a:gd name="adj4" fmla="val 177372"/>
            </a:avLst>
          </a:prstGeom>
          <a:solidFill>
            <a:schemeClr val="accent1">
              <a:lumMod val="20000"/>
              <a:lumOff val="80000"/>
              <a:alpha val="41000"/>
            </a:schemeClr>
          </a:solidFill>
          <a:ln w="12700" cap="flat" cmpd="sng" algn="ctr">
            <a:solidFill>
              <a:srgbClr val="003399"/>
            </a:solidFill>
            <a:prstDash val="solid"/>
            <a:headEnd type="none"/>
            <a:tailEnd type="oval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RA I:</a:t>
            </a:r>
          </a:p>
          <a:p>
            <a:pPr marL="9144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East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Africa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 Pilot phase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since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July 2020 (Kenya and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Tanzania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), </a:t>
            </a:r>
          </a:p>
          <a:p>
            <a:pPr marL="9144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Southern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Africa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 pilot phase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since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March 2021 (South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Africa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  <a:p>
            <a:pPr marL="9144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West/Central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Africa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– new concept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approved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to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implement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by end 2024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F9B31C4D-AAF3-0E04-DD72-75D4592221D3}"/>
              </a:ext>
            </a:extLst>
          </p:cNvPr>
          <p:cNvSpPr/>
          <p:nvPr/>
        </p:nvSpPr>
        <p:spPr>
          <a:xfrm>
            <a:off x="391118" y="2856876"/>
            <a:ext cx="3143249" cy="796116"/>
          </a:xfrm>
          <a:prstGeom prst="borderCallout1">
            <a:avLst>
              <a:gd name="adj1" fmla="val 52618"/>
              <a:gd name="adj2" fmla="val 100183"/>
              <a:gd name="adj3" fmla="val 132336"/>
              <a:gd name="adj4" fmla="val 134881"/>
            </a:avLst>
          </a:prstGeom>
          <a:solidFill>
            <a:srgbClr val="00B050">
              <a:alpha val="41000"/>
            </a:srgbClr>
          </a:solidFill>
          <a:ln w="12700" cap="flat" cmpd="sng" algn="ctr">
            <a:solidFill>
              <a:srgbClr val="003399"/>
            </a:solidFill>
            <a:prstDash val="solid"/>
            <a:headEnd type="none"/>
            <a:tailEnd type="oval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RA III: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Pilot phase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operations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since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May 2020 (Argentina and Brazil)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89FC8553-85C1-2124-6DB4-47D7833AD9FB}"/>
              </a:ext>
            </a:extLst>
          </p:cNvPr>
          <p:cNvSpPr/>
          <p:nvPr/>
        </p:nvSpPr>
        <p:spPr>
          <a:xfrm>
            <a:off x="9421419" y="975560"/>
            <a:ext cx="2598900" cy="2453440"/>
          </a:xfrm>
          <a:prstGeom prst="borderCallout1">
            <a:avLst>
              <a:gd name="adj1" fmla="val 49549"/>
              <a:gd name="adj2" fmla="val 633"/>
              <a:gd name="adj3" fmla="val 63992"/>
              <a:gd name="adj4" fmla="val -107298"/>
            </a:avLst>
          </a:prstGeom>
          <a:solidFill>
            <a:srgbClr val="00B0F0">
              <a:alpha val="41000"/>
            </a:srgbClr>
          </a:solidFill>
          <a:ln w="12700" cap="flat" cmpd="sng" algn="ctr">
            <a:solidFill>
              <a:srgbClr val="003399"/>
            </a:solidFill>
            <a:prstDash val="solid"/>
            <a:headEnd type="none"/>
            <a:tailEnd type="oval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RA VI: 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New concept approved and pilot phase started in July 2024,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with nodes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hosted by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Bosnia &amp; Herzegovina, Romania, Türkiye and EUMETNET,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plus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srgbClr val="002060"/>
                </a:solidFill>
                <a:cs typeface="Arial" panose="020B0604020202020204" pitchFamily="34" charset="0"/>
              </a:rPr>
              <a:t>Kazakhstan, Russian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Federation and Belarus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45030A6B-D489-CDED-C03F-C28502C22EE7}"/>
              </a:ext>
            </a:extLst>
          </p:cNvPr>
          <p:cNvSpPr/>
          <p:nvPr/>
        </p:nvSpPr>
        <p:spPr>
          <a:xfrm>
            <a:off x="5402270" y="5733024"/>
            <a:ext cx="3398822" cy="796115"/>
          </a:xfrm>
          <a:prstGeom prst="borderCallout1">
            <a:avLst>
              <a:gd name="adj1" fmla="val 3637"/>
              <a:gd name="adj2" fmla="val 49815"/>
              <a:gd name="adj3" fmla="val -371228"/>
              <a:gd name="adj4" fmla="val 77004"/>
            </a:avLst>
          </a:prstGeom>
          <a:solidFill>
            <a:srgbClr val="C00000">
              <a:alpha val="41000"/>
            </a:srgbClr>
          </a:solidFill>
          <a:ln w="12700" cap="flat" cmpd="sng" algn="ctr">
            <a:solidFill>
              <a:srgbClr val="003399"/>
            </a:solidFill>
            <a:prstDash val="solid"/>
            <a:headEnd type="none"/>
            <a:tailEnd type="oval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RA II</a:t>
            </a:r>
          </a:p>
          <a:p>
            <a:pPr marL="9144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RWC Beijing and RWC Tokyo,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fully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operational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since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September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04356398-2927-74E6-E24D-1DED16FE20FA}"/>
              </a:ext>
            </a:extLst>
          </p:cNvPr>
          <p:cNvSpPr/>
          <p:nvPr/>
        </p:nvSpPr>
        <p:spPr>
          <a:xfrm>
            <a:off x="8801092" y="4571297"/>
            <a:ext cx="3219227" cy="796116"/>
          </a:xfrm>
          <a:prstGeom prst="borderCallout1">
            <a:avLst>
              <a:gd name="adj1" fmla="val -164"/>
              <a:gd name="adj2" fmla="val 49006"/>
              <a:gd name="adj3" fmla="val -71030"/>
              <a:gd name="adj4" fmla="val 16787"/>
            </a:avLst>
          </a:prstGeom>
          <a:solidFill>
            <a:srgbClr val="FFFF00">
              <a:alpha val="41000"/>
            </a:srgbClr>
          </a:solidFill>
          <a:ln w="12700" cap="flat" cmpd="sng" algn="ctr">
            <a:solidFill>
              <a:srgbClr val="003399"/>
            </a:solidFill>
            <a:prstDash val="solid"/>
            <a:headEnd type="none"/>
            <a:tailEnd type="oval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RA V:</a:t>
            </a:r>
          </a:p>
          <a:p>
            <a:pPr marL="9144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Initial pilot phase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since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October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2022 (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Indonesia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and Fiji)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2A286010-F1C2-D9EA-861B-EB05CA523194}"/>
              </a:ext>
            </a:extLst>
          </p:cNvPr>
          <p:cNvSpPr/>
          <p:nvPr/>
        </p:nvSpPr>
        <p:spPr>
          <a:xfrm>
            <a:off x="353130" y="919848"/>
            <a:ext cx="3219227" cy="977778"/>
          </a:xfrm>
          <a:prstGeom prst="borderCallout1">
            <a:avLst>
              <a:gd name="adj1" fmla="val 100395"/>
              <a:gd name="adj2" fmla="val 49603"/>
              <a:gd name="adj3" fmla="val 163087"/>
              <a:gd name="adj4" fmla="val 116746"/>
            </a:avLst>
          </a:prstGeom>
          <a:solidFill>
            <a:schemeClr val="accent1">
              <a:lumMod val="60000"/>
              <a:lumOff val="40000"/>
              <a:alpha val="41000"/>
            </a:schemeClr>
          </a:solidFill>
          <a:ln w="12700" cap="flat" cmpd="sng" algn="ctr">
            <a:solidFill>
              <a:srgbClr val="003399"/>
            </a:solidFill>
            <a:prstDash val="solid"/>
            <a:headEnd type="none"/>
            <a:tailEnd type="oval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RA IV: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Started pilot phase in Dec 2023 (BCT, Canada, Costa Rica, Trinidad &amp; Tobago, USA)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81C6E-E537-27CD-2502-8F7650AA67AF}"/>
              </a:ext>
            </a:extLst>
          </p:cNvPr>
          <p:cNvSpPr txBox="1"/>
          <p:nvPr/>
        </p:nvSpPr>
        <p:spPr>
          <a:xfrm>
            <a:off x="4056874" y="6087950"/>
            <a:ext cx="981359" cy="307777"/>
          </a:xfrm>
          <a:prstGeom prst="rect">
            <a:avLst/>
          </a:prstGeom>
          <a:noFill/>
          <a:ln>
            <a:solidFill>
              <a:srgbClr val="005BAA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Antarctica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38884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83E0BB-7AAF-162D-4FF2-304519881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0811"/>
              </p:ext>
            </p:extLst>
          </p:nvPr>
        </p:nvGraphicFramePr>
        <p:xfrm>
          <a:off x="401499" y="1749106"/>
          <a:ext cx="11388998" cy="3868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014">
                  <a:extLst>
                    <a:ext uri="{9D8B030D-6E8A-4147-A177-3AD203B41FA5}">
                      <a16:colId xmlns:a16="http://schemas.microsoft.com/office/drawing/2014/main" val="562207183"/>
                    </a:ext>
                  </a:extLst>
                </a:gridCol>
                <a:gridCol w="2083576">
                  <a:extLst>
                    <a:ext uri="{9D8B030D-6E8A-4147-A177-3AD203B41FA5}">
                      <a16:colId xmlns:a16="http://schemas.microsoft.com/office/drawing/2014/main" val="1169866112"/>
                    </a:ext>
                  </a:extLst>
                </a:gridCol>
                <a:gridCol w="2017217">
                  <a:extLst>
                    <a:ext uri="{9D8B030D-6E8A-4147-A177-3AD203B41FA5}">
                      <a16:colId xmlns:a16="http://schemas.microsoft.com/office/drawing/2014/main" val="1433129089"/>
                    </a:ext>
                  </a:extLst>
                </a:gridCol>
                <a:gridCol w="2050397">
                  <a:extLst>
                    <a:ext uri="{9D8B030D-6E8A-4147-A177-3AD203B41FA5}">
                      <a16:colId xmlns:a16="http://schemas.microsoft.com/office/drawing/2014/main" val="3633768237"/>
                    </a:ext>
                  </a:extLst>
                </a:gridCol>
                <a:gridCol w="2050397">
                  <a:extLst>
                    <a:ext uri="{9D8B030D-6E8A-4147-A177-3AD203B41FA5}">
                      <a16:colId xmlns:a16="http://schemas.microsoft.com/office/drawing/2014/main" val="1616282631"/>
                    </a:ext>
                  </a:extLst>
                </a:gridCol>
                <a:gridCol w="2050397">
                  <a:extLst>
                    <a:ext uri="{9D8B030D-6E8A-4147-A177-3AD203B41FA5}">
                      <a16:colId xmlns:a16="http://schemas.microsoft.com/office/drawing/2014/main" val="739792306"/>
                    </a:ext>
                  </a:extLst>
                </a:gridCol>
              </a:tblGrid>
              <a:tr h="3459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RWC</a:t>
                      </a:r>
                      <a:endParaRPr lang="en-CH" sz="18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Bosnia and Herzegovina</a:t>
                      </a:r>
                      <a:endParaRPr lang="en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Kazakhstan, Russian Federation and Belarus</a:t>
                      </a:r>
                      <a:endParaRPr lang="en-CH" sz="18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  <a:endParaRPr lang="en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Türkiye</a:t>
                      </a:r>
                      <a:endParaRPr lang="en-CH" sz="18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EUMETNET</a:t>
                      </a:r>
                      <a:endParaRPr lang="en-CH" sz="18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6139175"/>
                  </a:ext>
                </a:extLst>
              </a:tr>
              <a:tr h="302691">
                <a:tc>
                  <a:txBody>
                    <a:bodyPr/>
                    <a:lstStyle/>
                    <a:p>
                      <a:pPr algn="just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Functions</a:t>
                      </a:r>
                      <a:endParaRPr lang="en-CH" sz="18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Metadata&amp;WDQMS</a:t>
                      </a:r>
                      <a:endParaRPr lang="en-CH" sz="1800" dirty="0" err="1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Metadata&amp;WDQMS</a:t>
                      </a:r>
                      <a:endParaRPr lang="en-CH" sz="1800" dirty="0" err="1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Metadata&amp;WDQMS</a:t>
                      </a:r>
                      <a:endParaRPr lang="en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Metadata&amp;WDQMS</a:t>
                      </a:r>
                      <a:endParaRPr lang="en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Metadata&amp;WDQMS</a:t>
                      </a:r>
                      <a:endParaRPr lang="en-CH" sz="1800" dirty="0" err="1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3402267"/>
                  </a:ext>
                </a:extLst>
              </a:tr>
              <a:tr h="1245357">
                <a:tc>
                  <a:txBody>
                    <a:bodyPr/>
                    <a:lstStyle/>
                    <a:p>
                      <a:pPr algn="just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Proposed Affiliated Members</a:t>
                      </a:r>
                      <a:endParaRPr lang="en-CH" sz="18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1. Albania</a:t>
                      </a:r>
                      <a:endParaRPr lang="en-CH" sz="1800"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2. Bulgaria</a:t>
                      </a:r>
                      <a:endParaRPr lang="en-CH" sz="1800"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3. Türkiye</a:t>
                      </a:r>
                      <a:endParaRPr lang="en-CH" sz="18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 Armenia</a:t>
                      </a:r>
                      <a:endParaRPr lang="en-CH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 Belarus</a:t>
                      </a:r>
                      <a:endParaRPr lang="en-CH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 Russian Federation</a:t>
                      </a:r>
                      <a:endParaRPr lang="en-CH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Kazakhstan*</a:t>
                      </a:r>
                      <a:endParaRPr lang="en-CH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Kyrgyzstan*</a:t>
                      </a:r>
                      <a:endParaRPr lang="en-CH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Turkmenistan*</a:t>
                      </a:r>
                      <a:endParaRPr lang="en-CH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Tajikistan*</a:t>
                      </a:r>
                      <a:endParaRPr lang="en-CH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Uzbekistan*</a:t>
                      </a:r>
                      <a:endParaRPr lang="en-CH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Republic of Moldova</a:t>
                      </a:r>
                      <a:endParaRPr lang="en-CH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Ukraine</a:t>
                      </a:r>
                      <a:endParaRPr lang="en-CH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Monaco</a:t>
                      </a:r>
                      <a:endParaRPr lang="en-CH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Andorra</a:t>
                      </a:r>
                      <a:endParaRPr lang="en-CH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Syrian Arab Republic</a:t>
                      </a:r>
                      <a:endParaRPr lang="en-CH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Israel</a:t>
                      </a:r>
                      <a:endParaRPr lang="en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1.Azerbaijan</a:t>
                      </a:r>
                      <a:endParaRPr lang="en-CH" sz="1800"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2. Georgia</a:t>
                      </a:r>
                      <a:endParaRPr lang="en-CH" sz="1800"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3. Jordan</a:t>
                      </a:r>
                      <a:endParaRPr lang="en-CH" sz="1800"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4. Lebanon</a:t>
                      </a:r>
                      <a:endParaRPr lang="en-CH" sz="1800"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ase"/>
                      <a:r>
                        <a:rPr lang="en-GB" sz="1800">
                          <a:effectLst/>
                          <a:latin typeface="Arial"/>
                          <a:cs typeface="Arial"/>
                        </a:rPr>
                        <a:t>5. Bosnia and Herzegovina</a:t>
                      </a:r>
                      <a:endParaRPr lang="en-CH" sz="18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EUMETNET Members</a:t>
                      </a:r>
                      <a:endParaRPr lang="en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6717678"/>
                  </a:ext>
                </a:extLst>
              </a:tr>
            </a:tbl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0D0A94E6-737C-7118-048B-E524FCDA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761" y="5702522"/>
            <a:ext cx="2375971" cy="630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28528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Currently covered by RA II RWCs</a:t>
            </a:r>
            <a:endParaRPr kumimoji="0" lang="en-GB" altLang="zh-TW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D03D5E3C-AD75-7718-03A0-80E78A2B0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61" y="372635"/>
            <a:ext cx="11000656" cy="1211721"/>
          </a:xfrm>
        </p:spPr>
        <p:txBody>
          <a:bodyPr lIns="91440" tIns="45720" rIns="91440" bIns="45720" anchor="t"/>
          <a:lstStyle/>
          <a:p>
            <a:pPr algn="l">
              <a:spcAft>
                <a:spcPts val="1200"/>
              </a:spcAft>
            </a:pPr>
            <a:r>
              <a:rPr lang="en-US" sz="2800" b="1" dirty="0">
                <a:solidFill>
                  <a:srgbClr val="005BAA"/>
                </a:solidFill>
                <a:latin typeface="Arial"/>
                <a:cs typeface="Arial"/>
              </a:rPr>
              <a:t>Distribution of functions and Members affiliations (May 2024, updated July 2024)</a:t>
            </a:r>
          </a:p>
        </p:txBody>
      </p:sp>
    </p:spTree>
    <p:extLst>
      <p:ext uri="{BB962C8B-B14F-4D97-AF65-F5344CB8AC3E}">
        <p14:creationId xmlns:p14="http://schemas.microsoft.com/office/powerpoint/2010/main" val="268726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6A461C0-B484-BE73-47E2-F201D60B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61" y="372635"/>
            <a:ext cx="11000656" cy="6194922"/>
          </a:xfrm>
        </p:spPr>
        <p:txBody>
          <a:bodyPr lIns="91440" tIns="45720" rIns="91440" bIns="45720" anchor="t"/>
          <a:lstStyle/>
          <a:p>
            <a:pPr>
              <a:spcAft>
                <a:spcPts val="1200"/>
              </a:spcAft>
            </a:pPr>
            <a:r>
              <a:rPr lang="fr-FR" sz="2800" b="1" dirty="0">
                <a:solidFill>
                  <a:srgbClr val="005BAA"/>
                </a:solidFill>
                <a:latin typeface="Arial"/>
                <a:cs typeface="Arial"/>
              </a:rPr>
              <a:t>Background / Justification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100" b="1" dirty="0">
                <a:solidFill>
                  <a:srgbClr val="005BAA"/>
                </a:solidFill>
              </a:rPr>
              <a:t>Recalling: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rgbClr val="005BA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Resolution 4</a:t>
            </a:r>
            <a:r>
              <a:rPr lang="en-US" sz="2100" dirty="0">
                <a:solidFill>
                  <a:srgbClr val="005BAA"/>
                </a:solidFill>
              </a:rPr>
              <a:t> (INFCOM-3), </a:t>
            </a:r>
            <a:r>
              <a:rPr lang="en-US" sz="2100" dirty="0">
                <a:solidFill>
                  <a:srgbClr val="005BA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Resolution 5</a:t>
            </a:r>
            <a:r>
              <a:rPr lang="en-US" sz="2100" dirty="0">
                <a:solidFill>
                  <a:srgbClr val="005BAA"/>
                </a:solidFill>
              </a:rPr>
              <a:t> (INFCOM-3), and </a:t>
            </a:r>
            <a:r>
              <a:rPr lang="en-US" sz="2100" dirty="0">
                <a:solidFill>
                  <a:srgbClr val="005BA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Resolution 13 </a:t>
            </a:r>
            <a:r>
              <a:rPr lang="en-US" sz="2100" dirty="0">
                <a:solidFill>
                  <a:srgbClr val="005BAA"/>
                </a:solidFill>
              </a:rPr>
              <a:t>(EC-78)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100" b="1" dirty="0">
                <a:solidFill>
                  <a:srgbClr val="005BAA"/>
                </a:solidFill>
              </a:rPr>
              <a:t>Recognizing: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100" dirty="0">
                <a:solidFill>
                  <a:srgbClr val="005BAA"/>
                </a:solidFill>
              </a:rPr>
              <a:t>Critical role of RWCs in advancing regional coordination, guidance, oversight, and support for WIGOS implementation and operational activities at the regional and national levels.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100" dirty="0">
                <a:solidFill>
                  <a:srgbClr val="005BAA"/>
                </a:solidFill>
              </a:rPr>
              <a:t>Existence and work of RWCs in RA II (Asia) and encouraging RA VI (Europe) to further cooperate with RA II in RWC matters.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100" b="1" dirty="0">
                <a:solidFill>
                  <a:srgbClr val="005BAA"/>
                </a:solidFill>
              </a:rPr>
              <a:t>Noting: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CH" sz="2100" dirty="0">
                <a:solidFill>
                  <a:srgbClr val="005BAA"/>
                </a:solidFill>
              </a:rPr>
              <a:t>A</a:t>
            </a:r>
            <a:r>
              <a:rPr lang="en-US" sz="2100" dirty="0" err="1">
                <a:solidFill>
                  <a:srgbClr val="005BAA"/>
                </a:solidFill>
              </a:rPr>
              <a:t>ll</a:t>
            </a:r>
            <a:r>
              <a:rPr lang="en-US" sz="2100" dirty="0">
                <a:solidFill>
                  <a:srgbClr val="005BAA"/>
                </a:solidFill>
              </a:rPr>
              <a:t> Members in RA VI were informed in advance of the concept and process of establishment of RA VI RWCs, including endorsement by the RA VI Management G</a:t>
            </a:r>
            <a:r>
              <a:rPr lang="en-CH" sz="2100" dirty="0" err="1">
                <a:solidFill>
                  <a:srgbClr val="005BAA"/>
                </a:solidFill>
              </a:rPr>
              <a:t>roup</a:t>
            </a:r>
            <a:r>
              <a:rPr lang="en-US" sz="2100" dirty="0">
                <a:solidFill>
                  <a:srgbClr val="005BAA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100" dirty="0">
                <a:solidFill>
                  <a:srgbClr val="005BAA"/>
                </a:solidFill>
              </a:rPr>
              <a:t>RWC Concept and RWC Implementation Plan for RA VI (</a:t>
            </a:r>
            <a:r>
              <a:rPr lang="en-US" sz="2100" dirty="0">
                <a:solidFill>
                  <a:srgbClr val="005BA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document</a:t>
            </a:r>
            <a:r>
              <a:rPr lang="en-US" sz="2100" dirty="0">
                <a:solidFill>
                  <a:srgbClr val="005BAA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2235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6A461C0-B484-BE73-47E2-F201D60B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132" y="540968"/>
            <a:ext cx="11092246" cy="5623526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sz="2800" b="1" dirty="0">
                <a:solidFill>
                  <a:srgbClr val="005BAA"/>
                </a:solidFill>
                <a:latin typeface="Arial"/>
                <a:cs typeface="Arial"/>
              </a:rPr>
              <a:t>Action(s) </a:t>
            </a:r>
            <a:r>
              <a:rPr lang="fr-FR" sz="2800" b="1" dirty="0" err="1">
                <a:solidFill>
                  <a:srgbClr val="005BAA"/>
                </a:solidFill>
                <a:latin typeface="Arial"/>
                <a:cs typeface="Arial"/>
              </a:rPr>
              <a:t>required</a:t>
            </a:r>
            <a:endParaRPr lang="fr-FR" sz="2800" b="1" dirty="0">
              <a:solidFill>
                <a:srgbClr val="005BAA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5BAA"/>
                </a:solidFill>
                <a:latin typeface="Arial"/>
                <a:cs typeface="Arial"/>
              </a:rPr>
              <a:t>Decides:</a:t>
            </a:r>
            <a:r>
              <a:rPr lang="en-US" sz="2000" dirty="0">
                <a:solidFill>
                  <a:srgbClr val="005BAA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>
                <a:solidFill>
                  <a:srgbClr val="005BAA"/>
                </a:solidFill>
                <a:latin typeface="Arial"/>
                <a:cs typeface="Arial"/>
              </a:rPr>
              <a:t>To confirm designation of the following Members/Organizations as Regional WIGOS </a:t>
            </a:r>
            <a:r>
              <a:rPr lang="en-US" sz="2100" err="1">
                <a:solidFill>
                  <a:srgbClr val="005BAA"/>
                </a:solidFill>
                <a:latin typeface="Arial"/>
                <a:cs typeface="Arial"/>
              </a:rPr>
              <a:t>Centres</a:t>
            </a:r>
            <a:r>
              <a:rPr lang="en-US" sz="2100" dirty="0">
                <a:solidFill>
                  <a:srgbClr val="005BAA"/>
                </a:solidFill>
                <a:latin typeface="Arial"/>
                <a:cs typeface="Arial"/>
              </a:rPr>
              <a:t> </a:t>
            </a:r>
            <a:r>
              <a:rPr lang="en-US" sz="2100">
                <a:solidFill>
                  <a:srgbClr val="005BAA"/>
                </a:solidFill>
                <a:latin typeface="Arial"/>
                <a:cs typeface="Arial"/>
              </a:rPr>
              <a:t>nodes in RA VI in pilot mode for carrying out the mandatory functions of the RWCs:</a:t>
            </a:r>
          </a:p>
          <a:p>
            <a:pPr marL="719455" lvl="2" indent="-35941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5BAA"/>
                </a:solidFill>
                <a:latin typeface="Arial"/>
                <a:cs typeface="Arial"/>
              </a:rPr>
              <a:t>EUCOS (The EUMETNET Composite Observing System) Observing Monitoring Facility operated under the EUMETNET Observations </a:t>
            </a:r>
            <a:r>
              <a:rPr lang="en-US" sz="2100" dirty="0" err="1">
                <a:solidFill>
                  <a:srgbClr val="005BAA"/>
                </a:solidFill>
                <a:latin typeface="Arial"/>
                <a:cs typeface="Arial"/>
              </a:rPr>
              <a:t>Programme</a:t>
            </a:r>
            <a:endParaRPr lang="en-US" sz="2100" dirty="0">
              <a:solidFill>
                <a:srgbClr val="005BAA"/>
              </a:solidFill>
              <a:latin typeface="Arial"/>
              <a:cs typeface="Arial"/>
            </a:endParaRPr>
          </a:p>
          <a:p>
            <a:pPr marL="719455" lvl="2" indent="-35941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5BAA"/>
                </a:solidFill>
                <a:latin typeface="Arial"/>
                <a:cs typeface="Arial"/>
              </a:rPr>
              <a:t>Bosnia and Herzegovina</a:t>
            </a:r>
          </a:p>
          <a:p>
            <a:pPr marL="719455" lvl="2" indent="-35941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5BAA"/>
                </a:solidFill>
                <a:latin typeface="Arial"/>
                <a:cs typeface="Arial"/>
              </a:rPr>
              <a:t>Kazakhstan, Russian Federation, and Belarus</a:t>
            </a:r>
          </a:p>
          <a:p>
            <a:pPr marL="719455" lvl="2" indent="-35941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5BAA"/>
                </a:solidFill>
                <a:latin typeface="Arial"/>
                <a:cs typeface="Arial"/>
              </a:rPr>
              <a:t>Romania</a:t>
            </a:r>
          </a:p>
          <a:p>
            <a:pPr marL="719455" lvl="2" indent="-35941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5BAA"/>
                </a:solidFill>
                <a:latin typeface="Arial"/>
                <a:cs typeface="Arial"/>
              </a:rPr>
              <a:t>Türkiye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>
                <a:solidFill>
                  <a:srgbClr val="005BAA"/>
                </a:solidFill>
                <a:latin typeface="Arial"/>
                <a:cs typeface="Arial"/>
              </a:rPr>
              <a:t>Urges Members: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100" dirty="0">
                <a:solidFill>
                  <a:srgbClr val="005BAA"/>
                </a:solidFill>
                <a:latin typeface="Arial"/>
                <a:cs typeface="Arial"/>
              </a:rPr>
              <a:t>To collaborate with the RWC nodes to ensure that their terms of reference are met.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100" dirty="0">
                <a:solidFill>
                  <a:srgbClr val="005BAA"/>
                </a:solidFill>
                <a:latin typeface="Arial"/>
                <a:cs typeface="Arial"/>
              </a:rPr>
              <a:t>To nominate or update, their National Focal Points (NFPs) on WIGOS, NFPs on OSCAR</a:t>
            </a:r>
            <a:r>
              <a:rPr lang="en-US" sz="2000" dirty="0">
                <a:solidFill>
                  <a:srgbClr val="005BAA"/>
                </a:solidFill>
                <a:latin typeface="Arial"/>
                <a:cs typeface="Arial"/>
              </a:rPr>
              <a:t>/Surface and NFPs on WIGOS Data Quality Monitoring System (WDQMS).</a:t>
            </a:r>
            <a:endParaRPr lang="fr-FR" sz="2000" dirty="0">
              <a:solidFill>
                <a:srgbClr val="005BA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7266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030F5DF43114192A5B004B8877C2F" ma:contentTypeVersion="1" ma:contentTypeDescription="Create a new document." ma:contentTypeScope="" ma:versionID="66b92474dcb6f14d162a57c4e546006a">
  <xsd:schema xmlns:xsd="http://www.w3.org/2001/XMLSchema" xmlns:xs="http://www.w3.org/2001/XMLSchema" xmlns:p="http://schemas.microsoft.com/office/2006/metadata/properties" xmlns:ns2="d34343af-28c4-4431-8b96-d735d539fd00" targetNamespace="http://schemas.microsoft.com/office/2006/metadata/properties" ma:root="true" ma:fieldsID="c0d0e37831773eb3d19dc174c854a570" ns2:_="">
    <xsd:import namespace="d34343af-28c4-4431-8b96-d735d539fd0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343af-28c4-4431-8b96-d735d539fd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E52031-732F-419C-B7BD-F922FCB163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EAFE85-A2D4-4CE7-BA85-D851A5E841C8}"/>
</file>

<file path=customXml/itemProps3.xml><?xml version="1.0" encoding="utf-8"?>
<ds:datastoreItem xmlns:ds="http://schemas.openxmlformats.org/officeDocument/2006/customXml" ds:itemID="{D9EDEA9D-70D3-421B-A1BF-F856CDD52124}">
  <ds:schemaRefs>
    <ds:schemaRef ds:uri="http://purl.org/dc/terms/"/>
    <ds:schemaRef ds:uri="2c63548e-e22e-43cb-a415-9193d4d80a38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d2c9005-3129-4719-81ca-2fc8d806cf3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555</Words>
  <Application>Microsoft Office PowerPoint</Application>
  <PresentationFormat>Widescreen</PresentationFormat>
  <Paragraphs>77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Custom Design</vt:lpstr>
      <vt:lpstr>1_Custom Design</vt:lpstr>
      <vt:lpstr>2_Custom Design</vt:lpstr>
      <vt:lpstr>Draft Resolution 3.3.1/1 (RA VI-19(I))  Establishing Regional WMO Integrated Global Observing System (WIGOS) Centres in Region VI in pilot mode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</dc:title>
  <dc:creator>Klara Josipovic</dc:creator>
  <cp:lastModifiedBy>Jitsuko Hasegawa</cp:lastModifiedBy>
  <cp:revision>5</cp:revision>
  <dcterms:created xsi:type="dcterms:W3CDTF">2024-04-23T12:25:23Z</dcterms:created>
  <dcterms:modified xsi:type="dcterms:W3CDTF">2024-10-15T08:37:30Z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0x0101003C8030F5DF43114192A5B004B8877C2F</vt:lpwstr>
  </property>
  <property fmtid="{D5CDD505-2E9C-101B-9397-08002B2CF9AE}" pid="3" name="_dlc_DocIdItemGuid">
    <vt:lpwstr>2128f1fd-ab8b-46cd-bcb3-530098bf7019</vt:lpwstr>
  </property>
  <property fmtid="{D5CDD505-2E9C-101B-9397-08002B2CF9AE}" pid="4" name="MediaServiceImageTags">
    <vt:lpwstr/>
  </property>
</Properties>
</file>